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 (MS)" panose="020B0604020202020204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ahoma Bold" panose="020B08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Archibald" userId="6c4cb53fd802ca00" providerId="LiveId" clId="{3EFE9E14-B131-4A92-A536-9598AFF30270}"/>
    <pc:docChg chg="modSld">
      <pc:chgData name="Bonnie Archibald" userId="6c4cb53fd802ca00" providerId="LiveId" clId="{3EFE9E14-B131-4A92-A536-9598AFF30270}" dt="2026-03-17T15:18:02.914" v="13" actId="20577"/>
      <pc:docMkLst>
        <pc:docMk/>
      </pc:docMkLst>
      <pc:sldChg chg="modSp mod">
        <pc:chgData name="Bonnie Archibald" userId="6c4cb53fd802ca00" providerId="LiveId" clId="{3EFE9E14-B131-4A92-A536-9598AFF30270}" dt="2026-03-17T15:18:02.914" v="13" actId="20577"/>
        <pc:sldMkLst>
          <pc:docMk/>
          <pc:sldMk cId="0" sldId="276"/>
        </pc:sldMkLst>
        <pc:spChg chg="mod">
          <ac:chgData name="Bonnie Archibald" userId="6c4cb53fd802ca00" providerId="LiveId" clId="{3EFE9E14-B131-4A92-A536-9598AFF30270}" dt="2026-03-17T15:18:02.914" v="13" actId="20577"/>
          <ac:spMkLst>
            <pc:docMk/>
            <pc:sldMk cId="0" sldId="276"/>
            <ac:spMk id="1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14.sv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7.sv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27.sv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9.jpeg"/><Relationship Id="rId5" Type="http://schemas.openxmlformats.org/officeDocument/2006/relationships/image" Target="../media/image50.png"/><Relationship Id="rId10" Type="http://schemas.openxmlformats.org/officeDocument/2006/relationships/image" Target="../media/image58.jpeg"/><Relationship Id="rId4" Type="http://schemas.openxmlformats.org/officeDocument/2006/relationships/image" Target="../media/image27.sv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60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54.svg"/><Relationship Id="rId4" Type="http://schemas.openxmlformats.org/officeDocument/2006/relationships/image" Target="../media/image61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63.png"/><Relationship Id="rId4" Type="http://schemas.openxmlformats.org/officeDocument/2006/relationships/image" Target="../media/image27.sv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6.pn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67.jpeg"/><Relationship Id="rId4" Type="http://schemas.openxmlformats.org/officeDocument/2006/relationships/image" Target="../media/image27.sv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.sv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9.jpeg"/><Relationship Id="rId5" Type="http://schemas.openxmlformats.org/officeDocument/2006/relationships/image" Target="../media/image50.png"/><Relationship Id="rId10" Type="http://schemas.openxmlformats.org/officeDocument/2006/relationships/image" Target="../media/image68.jpeg"/><Relationship Id="rId4" Type="http://schemas.openxmlformats.org/officeDocument/2006/relationships/image" Target="../media/image27.svg"/><Relationship Id="rId9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2.svg"/><Relationship Id="rId12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11.svg"/><Relationship Id="rId9" Type="http://schemas.openxmlformats.org/officeDocument/2006/relationships/image" Target="../media/image74.svg"/><Relationship Id="rId1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9.svg"/><Relationship Id="rId3" Type="http://schemas.openxmlformats.org/officeDocument/2006/relationships/image" Target="../media/image73.png"/><Relationship Id="rId7" Type="http://schemas.openxmlformats.org/officeDocument/2006/relationships/image" Target="../media/image78.jpe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2.svg"/><Relationship Id="rId5" Type="http://schemas.openxmlformats.org/officeDocument/2006/relationships/image" Target="../media/image21.png"/><Relationship Id="rId15" Type="http://schemas.openxmlformats.org/officeDocument/2006/relationships/image" Target="../media/image7.svg"/><Relationship Id="rId10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image" Target="../media/image80.jpe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3" Type="http://schemas.openxmlformats.org/officeDocument/2006/relationships/image" Target="../media/image13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9.png"/><Relationship Id="rId5" Type="http://schemas.openxmlformats.org/officeDocument/2006/relationships/image" Target="../media/image4.png"/><Relationship Id="rId10" Type="http://schemas.openxmlformats.org/officeDocument/2006/relationships/image" Target="../media/image88.svg"/><Relationship Id="rId4" Type="http://schemas.openxmlformats.org/officeDocument/2006/relationships/image" Target="../media/image14.sv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8.jpeg"/><Relationship Id="rId4" Type="http://schemas.openxmlformats.org/officeDocument/2006/relationships/image" Target="../media/image14.sv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0.jpeg"/><Relationship Id="rId4" Type="http://schemas.openxmlformats.org/officeDocument/2006/relationships/image" Target="../media/image14.sv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83179"/>
            <a:ext cx="8171632" cy="8629244"/>
          </a:xfrm>
          <a:custGeom>
            <a:avLst/>
            <a:gdLst/>
            <a:ahLst/>
            <a:cxnLst/>
            <a:rect l="l" t="t" r="r" b="b"/>
            <a:pathLst>
              <a:path w="8171632" h="8629244">
                <a:moveTo>
                  <a:pt x="0" y="0"/>
                </a:moveTo>
                <a:lnTo>
                  <a:pt x="8171632" y="0"/>
                </a:lnTo>
                <a:lnTo>
                  <a:pt x="8171632" y="8629244"/>
                </a:lnTo>
                <a:lnTo>
                  <a:pt x="0" y="8629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96182" y="7895400"/>
            <a:ext cx="11364410" cy="2244471"/>
          </a:xfrm>
          <a:custGeom>
            <a:avLst/>
            <a:gdLst/>
            <a:ahLst/>
            <a:cxnLst/>
            <a:rect l="l" t="t" r="r" b="b"/>
            <a:pathLst>
              <a:path w="11364410" h="2244471">
                <a:moveTo>
                  <a:pt x="0" y="0"/>
                </a:moveTo>
                <a:lnTo>
                  <a:pt x="11364411" y="0"/>
                </a:lnTo>
                <a:lnTo>
                  <a:pt x="11364411" y="2244471"/>
                </a:lnTo>
                <a:lnTo>
                  <a:pt x="0" y="224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636107">
            <a:off x="12006777" y="8947525"/>
            <a:ext cx="2045890" cy="1064715"/>
          </a:xfrm>
          <a:custGeom>
            <a:avLst/>
            <a:gdLst/>
            <a:ahLst/>
            <a:cxnLst/>
            <a:rect l="l" t="t" r="r" b="b"/>
            <a:pathLst>
              <a:path w="2045890" h="1064715">
                <a:moveTo>
                  <a:pt x="0" y="0"/>
                </a:moveTo>
                <a:lnTo>
                  <a:pt x="2045890" y="0"/>
                </a:lnTo>
                <a:lnTo>
                  <a:pt x="2045890" y="1064715"/>
                </a:lnTo>
                <a:lnTo>
                  <a:pt x="0" y="1064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432834">
            <a:off x="1119684" y="3538080"/>
            <a:ext cx="517744" cy="562766"/>
          </a:xfrm>
          <a:custGeom>
            <a:avLst/>
            <a:gdLst/>
            <a:ahLst/>
            <a:cxnLst/>
            <a:rect l="l" t="t" r="r" b="b"/>
            <a:pathLst>
              <a:path w="517744" h="562766">
                <a:moveTo>
                  <a:pt x="0" y="0"/>
                </a:moveTo>
                <a:lnTo>
                  <a:pt x="517744" y="0"/>
                </a:lnTo>
                <a:lnTo>
                  <a:pt x="517744" y="562766"/>
                </a:lnTo>
                <a:lnTo>
                  <a:pt x="0" y="562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09177">
            <a:off x="1384980" y="1709503"/>
            <a:ext cx="873530" cy="949489"/>
          </a:xfrm>
          <a:custGeom>
            <a:avLst/>
            <a:gdLst/>
            <a:ahLst/>
            <a:cxnLst/>
            <a:rect l="l" t="t" r="r" b="b"/>
            <a:pathLst>
              <a:path w="873530" h="949489">
                <a:moveTo>
                  <a:pt x="0" y="0"/>
                </a:moveTo>
                <a:lnTo>
                  <a:pt x="873530" y="0"/>
                </a:lnTo>
                <a:lnTo>
                  <a:pt x="873530" y="949490"/>
                </a:lnTo>
                <a:lnTo>
                  <a:pt x="0" y="949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67560" y="49552"/>
            <a:ext cx="15666360" cy="1958295"/>
          </a:xfrm>
          <a:custGeom>
            <a:avLst/>
            <a:gdLst/>
            <a:ahLst/>
            <a:cxnLst/>
            <a:rect l="l" t="t" r="r" b="b"/>
            <a:pathLst>
              <a:path w="15666360" h="1958295">
                <a:moveTo>
                  <a:pt x="0" y="0"/>
                </a:moveTo>
                <a:lnTo>
                  <a:pt x="15666360" y="0"/>
                </a:lnTo>
                <a:lnTo>
                  <a:pt x="15666360" y="1958296"/>
                </a:lnTo>
                <a:lnTo>
                  <a:pt x="0" y="1958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451" y="3323027"/>
            <a:ext cx="5749549" cy="5749549"/>
          </a:xfrm>
          <a:custGeom>
            <a:avLst/>
            <a:gdLst/>
            <a:ahLst/>
            <a:cxnLst/>
            <a:rect l="l" t="t" r="r" b="b"/>
            <a:pathLst>
              <a:path w="5749549" h="5749549">
                <a:moveTo>
                  <a:pt x="0" y="0"/>
                </a:moveTo>
                <a:lnTo>
                  <a:pt x="5749549" y="0"/>
                </a:lnTo>
                <a:lnTo>
                  <a:pt x="5749549" y="5749548"/>
                </a:lnTo>
                <a:lnTo>
                  <a:pt x="0" y="5749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005602" y="3719396"/>
            <a:ext cx="5902653" cy="495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Bonnie Archibald</a:t>
            </a: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Associate Director</a:t>
            </a:r>
          </a:p>
          <a:p>
            <a:pPr algn="ctr">
              <a:lnSpc>
                <a:spcPts val="3899"/>
              </a:lnSpc>
            </a:pPr>
            <a:endParaRPr lang="en-US" sz="38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Mira Foundation USA</a:t>
            </a: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510 NW Broad Street</a:t>
            </a: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Southern Pines, NC 28387</a:t>
            </a:r>
          </a:p>
          <a:p>
            <a:pPr algn="ctr">
              <a:lnSpc>
                <a:spcPts val="3899"/>
              </a:lnSpc>
            </a:pPr>
            <a:endParaRPr lang="en-US" sz="38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910-691-0438</a:t>
            </a: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info@mirausa.org</a:t>
            </a:r>
          </a:p>
          <a:p>
            <a:pPr algn="ctr">
              <a:lnSpc>
                <a:spcPts val="3899"/>
              </a:lnSpc>
            </a:pP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www.mirausa.org</a:t>
            </a:r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268105" y="756794"/>
            <a:ext cx="10991195" cy="579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14" b="1" i="0" u="none" strike="noStrike" kern="1200" cap="none" spc="4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 Bold"/>
                <a:ea typeface="Tahoma Bold"/>
                <a:cs typeface="Tahoma Bold"/>
                <a:sym typeface="Tahoma Bold"/>
              </a:rPr>
              <a:t>MIRA FOUNDATION USA, INC.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6112" y="2818281"/>
            <a:ext cx="7969472" cy="3355809"/>
          </a:xfrm>
          <a:custGeom>
            <a:avLst/>
            <a:gdLst/>
            <a:ahLst/>
            <a:cxnLst/>
            <a:rect l="l" t="t" r="r" b="b"/>
            <a:pathLst>
              <a:path w="7969472" h="3355809">
                <a:moveTo>
                  <a:pt x="0" y="0"/>
                </a:moveTo>
                <a:lnTo>
                  <a:pt x="7969471" y="0"/>
                </a:lnTo>
                <a:lnTo>
                  <a:pt x="7969471" y="3355809"/>
                </a:lnTo>
                <a:lnTo>
                  <a:pt x="0" y="33558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63" t="-53310" r="-4186" b="-2034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55909" y="2819929"/>
            <a:ext cx="6000898" cy="6708321"/>
          </a:xfrm>
          <a:custGeom>
            <a:avLst/>
            <a:gdLst/>
            <a:ahLst/>
            <a:cxnLst/>
            <a:rect l="l" t="t" r="r" b="b"/>
            <a:pathLst>
              <a:path w="6000898" h="6708321">
                <a:moveTo>
                  <a:pt x="0" y="0"/>
                </a:moveTo>
                <a:lnTo>
                  <a:pt x="6000898" y="0"/>
                </a:lnTo>
                <a:lnTo>
                  <a:pt x="6000898" y="6708321"/>
                </a:lnTo>
                <a:lnTo>
                  <a:pt x="0" y="6708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07599" y="6326490"/>
            <a:ext cx="3717985" cy="3182711"/>
          </a:xfrm>
          <a:custGeom>
            <a:avLst/>
            <a:gdLst/>
            <a:ahLst/>
            <a:cxnLst/>
            <a:rect l="l" t="t" r="r" b="b"/>
            <a:pathLst>
              <a:path w="3717985" h="3182711">
                <a:moveTo>
                  <a:pt x="0" y="0"/>
                </a:moveTo>
                <a:lnTo>
                  <a:pt x="3717984" y="0"/>
                </a:lnTo>
                <a:lnTo>
                  <a:pt x="3717984" y="3182710"/>
                </a:lnTo>
                <a:lnTo>
                  <a:pt x="0" y="3182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6112" y="6345540"/>
            <a:ext cx="4050130" cy="3182711"/>
          </a:xfrm>
          <a:custGeom>
            <a:avLst/>
            <a:gdLst/>
            <a:ahLst/>
            <a:cxnLst/>
            <a:rect l="l" t="t" r="r" b="b"/>
            <a:pathLst>
              <a:path w="4050130" h="3182711">
                <a:moveTo>
                  <a:pt x="0" y="0"/>
                </a:moveTo>
                <a:lnTo>
                  <a:pt x="4050129" y="0"/>
                </a:lnTo>
                <a:lnTo>
                  <a:pt x="4050129" y="3182710"/>
                </a:lnTo>
                <a:lnTo>
                  <a:pt x="0" y="318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983540" y="1498759"/>
            <a:ext cx="8320921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 PROGRAMS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97297" y="4034268"/>
            <a:ext cx="1518123" cy="74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4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Child’s Guide Dog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35537" y="5423532"/>
            <a:ext cx="1641643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</a:pPr>
            <a:r>
              <a:rPr lang="en-US" sz="248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Adult’s Guide Dog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50910" y="7095594"/>
            <a:ext cx="341089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</a:pPr>
            <a:r>
              <a:rPr lang="en-US" sz="248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Mobility Assistance Dog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5253" y="8658442"/>
            <a:ext cx="344221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</a:pPr>
            <a:r>
              <a:rPr lang="en-US" sz="248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Autism Assistance Dog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-11276351" y="-12724007"/>
            <a:ext cx="28251201" cy="7627824"/>
          </a:xfrm>
          <a:custGeom>
            <a:avLst/>
            <a:gdLst/>
            <a:ahLst/>
            <a:cxnLst/>
            <a:rect l="l" t="t" r="r" b="b"/>
            <a:pathLst>
              <a:path w="28251201" h="7627824">
                <a:moveTo>
                  <a:pt x="0" y="0"/>
                </a:moveTo>
                <a:lnTo>
                  <a:pt x="28251202" y="0"/>
                </a:lnTo>
                <a:lnTo>
                  <a:pt x="28251202" y="7627824"/>
                </a:lnTo>
                <a:lnTo>
                  <a:pt x="0" y="7627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8041" y="1862294"/>
            <a:ext cx="941668" cy="973528"/>
          </a:xfrm>
          <a:custGeom>
            <a:avLst/>
            <a:gdLst/>
            <a:ahLst/>
            <a:cxnLst/>
            <a:rect l="l" t="t" r="r" b="b"/>
            <a:pathLst>
              <a:path w="941668" h="973528">
                <a:moveTo>
                  <a:pt x="0" y="0"/>
                </a:moveTo>
                <a:lnTo>
                  <a:pt x="941668" y="0"/>
                </a:lnTo>
                <a:lnTo>
                  <a:pt x="941668" y="973529"/>
                </a:lnTo>
                <a:lnTo>
                  <a:pt x="0" y="973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8041" y="3564478"/>
            <a:ext cx="941668" cy="973528"/>
          </a:xfrm>
          <a:custGeom>
            <a:avLst/>
            <a:gdLst/>
            <a:ahLst/>
            <a:cxnLst/>
            <a:rect l="l" t="t" r="r" b="b"/>
            <a:pathLst>
              <a:path w="941668" h="973528">
                <a:moveTo>
                  <a:pt x="0" y="0"/>
                </a:moveTo>
                <a:lnTo>
                  <a:pt x="941668" y="0"/>
                </a:lnTo>
                <a:lnTo>
                  <a:pt x="941668" y="973528"/>
                </a:lnTo>
                <a:lnTo>
                  <a:pt x="0" y="973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8041" y="7034717"/>
            <a:ext cx="941668" cy="973528"/>
          </a:xfrm>
          <a:custGeom>
            <a:avLst/>
            <a:gdLst/>
            <a:ahLst/>
            <a:cxnLst/>
            <a:rect l="l" t="t" r="r" b="b"/>
            <a:pathLst>
              <a:path w="941668" h="973528">
                <a:moveTo>
                  <a:pt x="0" y="0"/>
                </a:moveTo>
                <a:lnTo>
                  <a:pt x="941668" y="0"/>
                </a:lnTo>
                <a:lnTo>
                  <a:pt x="941668" y="973529"/>
                </a:lnTo>
                <a:lnTo>
                  <a:pt x="0" y="973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8041" y="5337289"/>
            <a:ext cx="941668" cy="973528"/>
          </a:xfrm>
          <a:custGeom>
            <a:avLst/>
            <a:gdLst/>
            <a:ahLst/>
            <a:cxnLst/>
            <a:rect l="l" t="t" r="r" b="b"/>
            <a:pathLst>
              <a:path w="941668" h="973528">
                <a:moveTo>
                  <a:pt x="0" y="0"/>
                </a:moveTo>
                <a:lnTo>
                  <a:pt x="941668" y="0"/>
                </a:lnTo>
                <a:lnTo>
                  <a:pt x="941668" y="973528"/>
                </a:lnTo>
                <a:lnTo>
                  <a:pt x="0" y="973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2713" y="5075483"/>
            <a:ext cx="7241925" cy="7211750"/>
          </a:xfrm>
          <a:custGeom>
            <a:avLst/>
            <a:gdLst/>
            <a:ahLst/>
            <a:cxnLst/>
            <a:rect l="l" t="t" r="r" b="b"/>
            <a:pathLst>
              <a:path w="7241925" h="7211750">
                <a:moveTo>
                  <a:pt x="0" y="0"/>
                </a:moveTo>
                <a:lnTo>
                  <a:pt x="7241924" y="0"/>
                </a:lnTo>
                <a:lnTo>
                  <a:pt x="7241924" y="7211750"/>
                </a:lnTo>
                <a:lnTo>
                  <a:pt x="0" y="7211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-309016" y="1361253"/>
            <a:ext cx="6316532" cy="20701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DID YOU KNOW?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55184" y="1777387"/>
            <a:ext cx="9466886" cy="11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6"/>
              </a:lnSpc>
            </a:pPr>
            <a:r>
              <a:rPr lang="en-US" sz="3688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All of Mira’s dogs learn french commands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49284" y="3479571"/>
            <a:ext cx="9124712" cy="11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6"/>
              </a:lnSpc>
            </a:pPr>
            <a:r>
              <a:rPr lang="en-US" sz="3688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All of Mira’s dogs are name from themes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55184" y="5252381"/>
            <a:ext cx="8202057" cy="11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6"/>
              </a:lnSpc>
            </a:pPr>
            <a:r>
              <a:rPr lang="en-US" sz="3688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Mira came from a dog named Mirabelle - Also spanish “to see”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55184" y="6949810"/>
            <a:ext cx="9001305" cy="11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6"/>
              </a:lnSpc>
            </a:pPr>
            <a:r>
              <a:rPr lang="en-US" sz="3688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Some people use a stage name for their dog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3217" y="913225"/>
            <a:ext cx="15666360" cy="1958295"/>
          </a:xfrm>
          <a:custGeom>
            <a:avLst/>
            <a:gdLst/>
            <a:ahLst/>
            <a:cxnLst/>
            <a:rect l="l" t="t" r="r" b="b"/>
            <a:pathLst>
              <a:path w="15666360" h="1958295">
                <a:moveTo>
                  <a:pt x="0" y="0"/>
                </a:moveTo>
                <a:lnTo>
                  <a:pt x="15666361" y="0"/>
                </a:lnTo>
                <a:lnTo>
                  <a:pt x="15666361" y="1958295"/>
                </a:lnTo>
                <a:lnTo>
                  <a:pt x="0" y="1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9689" y="5517338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0" y="0"/>
                </a:moveTo>
                <a:lnTo>
                  <a:pt x="2021909" y="0"/>
                </a:lnTo>
                <a:lnTo>
                  <a:pt x="2021909" y="1281385"/>
                </a:lnTo>
                <a:lnTo>
                  <a:pt x="0" y="1281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671761" y="5300593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2021909" y="0"/>
                </a:moveTo>
                <a:lnTo>
                  <a:pt x="0" y="0"/>
                </a:lnTo>
                <a:lnTo>
                  <a:pt x="0" y="1281385"/>
                </a:lnTo>
                <a:lnTo>
                  <a:pt x="2021909" y="1281385"/>
                </a:lnTo>
                <a:lnTo>
                  <a:pt x="2021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9736" y="3614871"/>
            <a:ext cx="8649363" cy="5005858"/>
          </a:xfrm>
          <a:custGeom>
            <a:avLst/>
            <a:gdLst/>
            <a:ahLst/>
            <a:cxnLst/>
            <a:rect l="l" t="t" r="r" b="b"/>
            <a:pathLst>
              <a:path w="8649363" h="5005858">
                <a:moveTo>
                  <a:pt x="0" y="0"/>
                </a:moveTo>
                <a:lnTo>
                  <a:pt x="8649363" y="0"/>
                </a:lnTo>
                <a:lnTo>
                  <a:pt x="8649363" y="5005858"/>
                </a:lnTo>
                <a:lnTo>
                  <a:pt x="0" y="500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2676796" y="1666946"/>
            <a:ext cx="12934409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CANDIDATE GUIDELINES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040" y="3699129"/>
            <a:ext cx="428769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Between the age of 11 and 17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4341" y="5662730"/>
            <a:ext cx="3977753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20/600 visual acuity or below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30551" y="5662730"/>
            <a:ext cx="3318973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Lacking a furry friend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83016" y="3614871"/>
            <a:ext cx="379783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Have or can get a passport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2948" y="8001837"/>
            <a:ext cx="428769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 citizens ready for a guide dog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71761" y="7396280"/>
            <a:ext cx="4989851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endParaRPr/>
          </a:p>
          <a:p>
            <a:pPr marL="712468" lvl="1" indent="-356234" algn="l">
              <a:lnSpc>
                <a:spcPts val="395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Good O&amp;M skills and the ability to perform tasks independently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1483" y="173259"/>
            <a:ext cx="16867155" cy="4554132"/>
          </a:xfrm>
          <a:custGeom>
            <a:avLst/>
            <a:gdLst/>
            <a:ahLst/>
            <a:cxnLst/>
            <a:rect l="l" t="t" r="r" b="b"/>
            <a:pathLst>
              <a:path w="16867155" h="4554132">
                <a:moveTo>
                  <a:pt x="0" y="0"/>
                </a:moveTo>
                <a:lnTo>
                  <a:pt x="16867155" y="0"/>
                </a:lnTo>
                <a:lnTo>
                  <a:pt x="16867155" y="4554132"/>
                </a:lnTo>
                <a:lnTo>
                  <a:pt x="0" y="455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6667" y="3196204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5810" y="123619"/>
            <a:ext cx="7686153" cy="4653412"/>
          </a:xfrm>
          <a:custGeom>
            <a:avLst/>
            <a:gdLst/>
            <a:ahLst/>
            <a:cxnLst/>
            <a:rect l="l" t="t" r="r" b="b"/>
            <a:pathLst>
              <a:path w="7686153" h="4653412">
                <a:moveTo>
                  <a:pt x="0" y="0"/>
                </a:moveTo>
                <a:lnTo>
                  <a:pt x="7686153" y="0"/>
                </a:lnTo>
                <a:lnTo>
                  <a:pt x="7686153" y="4653412"/>
                </a:lnTo>
                <a:lnTo>
                  <a:pt x="0" y="4653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949934" y="2122793"/>
            <a:ext cx="7457966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PROCESS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9492" y="6264069"/>
            <a:ext cx="5881488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Quick 5 minute initial application.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If approved, candidate will start the formal application process.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9492" y="5517342"/>
            <a:ext cx="525538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APPLICATION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4703" y="4955367"/>
            <a:ext cx="5255384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REQUIRED INFORMATION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95832" y="6264069"/>
            <a:ext cx="9092158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Medical Report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Ophthalmologist or Optometrist Report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O&amp;M Report &amp; Assesment of Skills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Videos of Applicants Orientation &amp; Mobility Skills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IEP Report from School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DC2228A-9ED8-5803-D5B4-E77A779870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Process – Initial Application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1483" y="173259"/>
            <a:ext cx="16867155" cy="4554132"/>
          </a:xfrm>
          <a:custGeom>
            <a:avLst/>
            <a:gdLst/>
            <a:ahLst/>
            <a:cxnLst/>
            <a:rect l="l" t="t" r="r" b="b"/>
            <a:pathLst>
              <a:path w="16867155" h="4554132">
                <a:moveTo>
                  <a:pt x="0" y="0"/>
                </a:moveTo>
                <a:lnTo>
                  <a:pt x="16867155" y="0"/>
                </a:lnTo>
                <a:lnTo>
                  <a:pt x="16867155" y="4554132"/>
                </a:lnTo>
                <a:lnTo>
                  <a:pt x="0" y="455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949934" y="2122793"/>
            <a:ext cx="7457966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PROCESS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20723"/>
            <a:ext cx="525538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EVALUATION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128" y="429755"/>
            <a:ext cx="3385264" cy="4513685"/>
          </a:xfrm>
          <a:custGeom>
            <a:avLst/>
            <a:gdLst/>
            <a:ahLst/>
            <a:cxnLst/>
            <a:rect l="l" t="t" r="r" b="b"/>
            <a:pathLst>
              <a:path w="3385264" h="4513685">
                <a:moveTo>
                  <a:pt x="0" y="0"/>
                </a:moveTo>
                <a:lnTo>
                  <a:pt x="3385264" y="0"/>
                </a:lnTo>
                <a:lnTo>
                  <a:pt x="3385264" y="4513685"/>
                </a:lnTo>
                <a:lnTo>
                  <a:pt x="0" y="4513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4430" y="429755"/>
            <a:ext cx="3385264" cy="4513685"/>
          </a:xfrm>
          <a:custGeom>
            <a:avLst/>
            <a:gdLst/>
            <a:ahLst/>
            <a:cxnLst/>
            <a:rect l="l" t="t" r="r" b="b"/>
            <a:pathLst>
              <a:path w="3385264" h="4513685">
                <a:moveTo>
                  <a:pt x="0" y="0"/>
                </a:moveTo>
                <a:lnTo>
                  <a:pt x="3385264" y="0"/>
                </a:lnTo>
                <a:lnTo>
                  <a:pt x="3385264" y="4513685"/>
                </a:lnTo>
                <a:lnTo>
                  <a:pt x="0" y="4513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97" t="-18071" r="-33479" b="-48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6267450"/>
            <a:ext cx="16338735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Students' orientation and mobility skills are evaluated, along with their ability to walk with a Mira guide dog during the evaluation weekend.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Parents and the student’s O&amp;M Instructor participate in training, meet other families, and ask questions.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Not all students will receive a guide dog; some may need to work on skills for future eligibility.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6667" y="3196204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E6BC232-32ED-450D-707C-A337E36211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Process – Evaluation Weekend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1483" y="173259"/>
            <a:ext cx="16867155" cy="4554132"/>
          </a:xfrm>
          <a:custGeom>
            <a:avLst/>
            <a:gdLst/>
            <a:ahLst/>
            <a:cxnLst/>
            <a:rect l="l" t="t" r="r" b="b"/>
            <a:pathLst>
              <a:path w="16867155" h="4554132">
                <a:moveTo>
                  <a:pt x="0" y="0"/>
                </a:moveTo>
                <a:lnTo>
                  <a:pt x="16867155" y="0"/>
                </a:lnTo>
                <a:lnTo>
                  <a:pt x="16867155" y="4554132"/>
                </a:lnTo>
                <a:lnTo>
                  <a:pt x="0" y="455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6667" y="3594416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128" y="429755"/>
            <a:ext cx="3385264" cy="4513685"/>
          </a:xfrm>
          <a:custGeom>
            <a:avLst/>
            <a:gdLst/>
            <a:ahLst/>
            <a:cxnLst/>
            <a:rect l="l" t="t" r="r" b="b"/>
            <a:pathLst>
              <a:path w="3385264" h="4513685">
                <a:moveTo>
                  <a:pt x="0" y="0"/>
                </a:moveTo>
                <a:lnTo>
                  <a:pt x="3385264" y="0"/>
                </a:lnTo>
                <a:lnTo>
                  <a:pt x="3385264" y="4513685"/>
                </a:lnTo>
                <a:lnTo>
                  <a:pt x="0" y="4513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951" r="-35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4430" y="429755"/>
            <a:ext cx="3385264" cy="4513685"/>
          </a:xfrm>
          <a:custGeom>
            <a:avLst/>
            <a:gdLst/>
            <a:ahLst/>
            <a:cxnLst/>
            <a:rect l="l" t="t" r="r" b="b"/>
            <a:pathLst>
              <a:path w="3385264" h="4513685">
                <a:moveTo>
                  <a:pt x="0" y="0"/>
                </a:moveTo>
                <a:lnTo>
                  <a:pt x="3385264" y="0"/>
                </a:lnTo>
                <a:lnTo>
                  <a:pt x="3385264" y="4513685"/>
                </a:lnTo>
                <a:lnTo>
                  <a:pt x="0" y="4513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49934" y="1389369"/>
            <a:ext cx="7457966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O&amp;M EVALUATION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45867"/>
            <a:ext cx="525538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GUIDE DOG TRAVEL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902787"/>
            <a:ext cx="16946086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Move away from tactile input and focus on auditory input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Look at kinesthetic, traffic pattern and intersection analysis, using parallel traffic to maintain a straight line when travelling, etc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We require the implementation of the skills found in the video that was made in association with the Institut Nazareth et Louis-Braille in Montreal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Assessment of prerequisite skills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O&amp;M for transitioning to guide dog travel developed by the Nazareth and Louis Braille Institute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2C48BE3-9DAB-55DD-0202-FAC10EE6B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The Process – O&amp;M Evaluation Explained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uditory skills"/>
          <p:cNvSpPr/>
          <p:nvPr/>
        </p:nvSpPr>
        <p:spPr>
          <a:xfrm>
            <a:off x="326547" y="259876"/>
            <a:ext cx="12610571" cy="7508544"/>
          </a:xfrm>
          <a:custGeom>
            <a:avLst/>
            <a:gdLst/>
            <a:ahLst/>
            <a:cxnLst/>
            <a:rect l="l" t="t" r="r" b="b"/>
            <a:pathLst>
              <a:path w="12610571" h="7508544">
                <a:moveTo>
                  <a:pt x="0" y="0"/>
                </a:moveTo>
                <a:lnTo>
                  <a:pt x="12610571" y="0"/>
                </a:lnTo>
                <a:lnTo>
                  <a:pt x="12610571" y="7508544"/>
                </a:lnTo>
                <a:lnTo>
                  <a:pt x="0" y="750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06101" y="2785924"/>
            <a:ext cx="12984515" cy="7366491"/>
          </a:xfrm>
          <a:custGeom>
            <a:avLst/>
            <a:gdLst/>
            <a:ahLst/>
            <a:cxnLst/>
            <a:rect l="l" t="t" r="r" b="b"/>
            <a:pathLst>
              <a:path w="12984515" h="7366491">
                <a:moveTo>
                  <a:pt x="0" y="0"/>
                </a:moveTo>
                <a:lnTo>
                  <a:pt x="12984515" y="0"/>
                </a:lnTo>
                <a:lnTo>
                  <a:pt x="12984515" y="7366491"/>
                </a:lnTo>
                <a:lnTo>
                  <a:pt x="0" y="7366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69338" y="7952116"/>
            <a:ext cx="9675439" cy="2612368"/>
          </a:xfrm>
          <a:custGeom>
            <a:avLst/>
            <a:gdLst/>
            <a:ahLst/>
            <a:cxnLst/>
            <a:rect l="l" t="t" r="r" b="b"/>
            <a:pathLst>
              <a:path w="9675439" h="2612368">
                <a:moveTo>
                  <a:pt x="0" y="0"/>
                </a:moveTo>
                <a:lnTo>
                  <a:pt x="9675439" y="0"/>
                </a:lnTo>
                <a:lnTo>
                  <a:pt x="9675439" y="2612368"/>
                </a:lnTo>
                <a:lnTo>
                  <a:pt x="0" y="2612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247059" y="8906548"/>
            <a:ext cx="1053736" cy="1006757"/>
          </a:xfrm>
          <a:custGeom>
            <a:avLst/>
            <a:gdLst/>
            <a:ahLst/>
            <a:cxnLst/>
            <a:rect l="l" t="t" r="r" b="b"/>
            <a:pathLst>
              <a:path w="1053736" h="1006757">
                <a:moveTo>
                  <a:pt x="0" y="0"/>
                </a:moveTo>
                <a:lnTo>
                  <a:pt x="1053737" y="0"/>
                </a:lnTo>
                <a:lnTo>
                  <a:pt x="1053737" y="1006757"/>
                </a:lnTo>
                <a:lnTo>
                  <a:pt x="0" y="1006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8515038"/>
            <a:ext cx="5696993" cy="1289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AUDITORY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SKILLS</a:t>
            </a:r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86785" y="9837782"/>
            <a:ext cx="1780822" cy="153596"/>
          </a:xfrm>
          <a:custGeom>
            <a:avLst/>
            <a:gdLst/>
            <a:ahLst/>
            <a:cxnLst/>
            <a:rect l="l" t="t" r="r" b="b"/>
            <a:pathLst>
              <a:path w="1780822" h="153596">
                <a:moveTo>
                  <a:pt x="0" y="0"/>
                </a:moveTo>
                <a:lnTo>
                  <a:pt x="1780823" y="0"/>
                </a:lnTo>
                <a:lnTo>
                  <a:pt x="1780823" y="153596"/>
                </a:lnTo>
                <a:lnTo>
                  <a:pt x="0" y="153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5623" y="601437"/>
            <a:ext cx="9675439" cy="2612368"/>
          </a:xfrm>
          <a:custGeom>
            <a:avLst/>
            <a:gdLst/>
            <a:ahLst/>
            <a:cxnLst/>
            <a:rect l="l" t="t" r="r" b="b"/>
            <a:pathLst>
              <a:path w="9675439" h="2612368">
                <a:moveTo>
                  <a:pt x="0" y="0"/>
                </a:moveTo>
                <a:lnTo>
                  <a:pt x="9675439" y="0"/>
                </a:lnTo>
                <a:lnTo>
                  <a:pt x="9675439" y="2612368"/>
                </a:lnTo>
                <a:lnTo>
                  <a:pt x="0" y="261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7160267" y="1847292"/>
            <a:ext cx="1053736" cy="1006757"/>
          </a:xfrm>
          <a:custGeom>
            <a:avLst/>
            <a:gdLst/>
            <a:ahLst/>
            <a:cxnLst/>
            <a:rect l="l" t="t" r="r" b="b"/>
            <a:pathLst>
              <a:path w="1053736" h="1006757">
                <a:moveTo>
                  <a:pt x="0" y="0"/>
                </a:moveTo>
                <a:lnTo>
                  <a:pt x="1053737" y="0"/>
                </a:lnTo>
                <a:lnTo>
                  <a:pt x="1053737" y="1006758"/>
                </a:lnTo>
                <a:lnTo>
                  <a:pt x="0" y="100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20135" y="2563295"/>
            <a:ext cx="1780822" cy="153596"/>
          </a:xfrm>
          <a:custGeom>
            <a:avLst/>
            <a:gdLst/>
            <a:ahLst/>
            <a:cxnLst/>
            <a:rect l="l" t="t" r="r" b="b"/>
            <a:pathLst>
              <a:path w="1780822" h="153596">
                <a:moveTo>
                  <a:pt x="0" y="0"/>
                </a:moveTo>
                <a:lnTo>
                  <a:pt x="1780822" y="0"/>
                </a:lnTo>
                <a:lnTo>
                  <a:pt x="1780822" y="153596"/>
                </a:lnTo>
                <a:lnTo>
                  <a:pt x="0" y="153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3063" y="152948"/>
            <a:ext cx="12622677" cy="9561007"/>
          </a:xfrm>
          <a:custGeom>
            <a:avLst/>
            <a:gdLst/>
            <a:ahLst/>
            <a:cxnLst/>
            <a:rect l="l" t="t" r="r" b="b"/>
            <a:pathLst>
              <a:path w="12622677" h="9561007">
                <a:moveTo>
                  <a:pt x="0" y="0"/>
                </a:moveTo>
                <a:lnTo>
                  <a:pt x="12622677" y="0"/>
                </a:lnTo>
                <a:lnTo>
                  <a:pt x="12622677" y="9561006"/>
                </a:lnTo>
                <a:lnTo>
                  <a:pt x="0" y="9561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5810" y="3942601"/>
            <a:ext cx="13317055" cy="6045430"/>
          </a:xfrm>
          <a:custGeom>
            <a:avLst/>
            <a:gdLst/>
            <a:ahLst/>
            <a:cxnLst/>
            <a:rect l="l" t="t" r="r" b="b"/>
            <a:pathLst>
              <a:path w="13317055" h="6045430">
                <a:moveTo>
                  <a:pt x="0" y="0"/>
                </a:moveTo>
                <a:lnTo>
                  <a:pt x="13317055" y="0"/>
                </a:lnTo>
                <a:lnTo>
                  <a:pt x="13317055" y="6045430"/>
                </a:lnTo>
                <a:lnTo>
                  <a:pt x="0" y="604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71505" y="1172319"/>
            <a:ext cx="4278083" cy="1289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KINESTHETIC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SKILLS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69338" y="7952116"/>
            <a:ext cx="9675439" cy="2612368"/>
          </a:xfrm>
          <a:custGeom>
            <a:avLst/>
            <a:gdLst/>
            <a:ahLst/>
            <a:cxnLst/>
            <a:rect l="l" t="t" r="r" b="b"/>
            <a:pathLst>
              <a:path w="9675439" h="2612368">
                <a:moveTo>
                  <a:pt x="0" y="0"/>
                </a:moveTo>
                <a:lnTo>
                  <a:pt x="9675439" y="0"/>
                </a:lnTo>
                <a:lnTo>
                  <a:pt x="9675439" y="2612368"/>
                </a:lnTo>
                <a:lnTo>
                  <a:pt x="0" y="261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5173" y="9819126"/>
            <a:ext cx="3267223" cy="281798"/>
          </a:xfrm>
          <a:custGeom>
            <a:avLst/>
            <a:gdLst/>
            <a:ahLst/>
            <a:cxnLst/>
            <a:rect l="l" t="t" r="r" b="b"/>
            <a:pathLst>
              <a:path w="3267223" h="281798">
                <a:moveTo>
                  <a:pt x="0" y="0"/>
                </a:moveTo>
                <a:lnTo>
                  <a:pt x="3267223" y="0"/>
                </a:lnTo>
                <a:lnTo>
                  <a:pt x="3267223" y="281798"/>
                </a:lnTo>
                <a:lnTo>
                  <a:pt x="0" y="281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561" y="0"/>
            <a:ext cx="14085218" cy="7726069"/>
          </a:xfrm>
          <a:custGeom>
            <a:avLst/>
            <a:gdLst/>
            <a:ahLst/>
            <a:cxnLst/>
            <a:rect l="l" t="t" r="r" b="b"/>
            <a:pathLst>
              <a:path w="14085218" h="7726069">
                <a:moveTo>
                  <a:pt x="0" y="0"/>
                </a:moveTo>
                <a:lnTo>
                  <a:pt x="14085218" y="0"/>
                </a:lnTo>
                <a:lnTo>
                  <a:pt x="14085218" y="7726069"/>
                </a:lnTo>
                <a:lnTo>
                  <a:pt x="0" y="7726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9830" y="3070769"/>
            <a:ext cx="15895216" cy="8145474"/>
          </a:xfrm>
          <a:custGeom>
            <a:avLst/>
            <a:gdLst/>
            <a:ahLst/>
            <a:cxnLst/>
            <a:rect l="l" t="t" r="r" b="b"/>
            <a:pathLst>
              <a:path w="15895216" h="8145474">
                <a:moveTo>
                  <a:pt x="0" y="0"/>
                </a:moveTo>
                <a:lnTo>
                  <a:pt x="15895217" y="0"/>
                </a:lnTo>
                <a:lnTo>
                  <a:pt x="15895217" y="8145474"/>
                </a:lnTo>
                <a:lnTo>
                  <a:pt x="0" y="814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0" y="8530076"/>
            <a:ext cx="6777569" cy="1289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ENVIRONMENTAL &amp; SPATIAL CONCEPTS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5623" y="601437"/>
            <a:ext cx="9675439" cy="2612368"/>
          </a:xfrm>
          <a:custGeom>
            <a:avLst/>
            <a:gdLst/>
            <a:ahLst/>
            <a:cxnLst/>
            <a:rect l="l" t="t" r="r" b="b"/>
            <a:pathLst>
              <a:path w="9675439" h="2612368">
                <a:moveTo>
                  <a:pt x="0" y="0"/>
                </a:moveTo>
                <a:lnTo>
                  <a:pt x="9675439" y="0"/>
                </a:lnTo>
                <a:lnTo>
                  <a:pt x="9675439" y="2612368"/>
                </a:lnTo>
                <a:lnTo>
                  <a:pt x="0" y="261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7160267" y="1847292"/>
            <a:ext cx="1053736" cy="1006757"/>
          </a:xfrm>
          <a:custGeom>
            <a:avLst/>
            <a:gdLst/>
            <a:ahLst/>
            <a:cxnLst/>
            <a:rect l="l" t="t" r="r" b="b"/>
            <a:pathLst>
              <a:path w="1053736" h="1006757">
                <a:moveTo>
                  <a:pt x="0" y="0"/>
                </a:moveTo>
                <a:lnTo>
                  <a:pt x="1053737" y="0"/>
                </a:lnTo>
                <a:lnTo>
                  <a:pt x="1053737" y="1006758"/>
                </a:lnTo>
                <a:lnTo>
                  <a:pt x="0" y="100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20135" y="2563295"/>
            <a:ext cx="1780822" cy="153596"/>
          </a:xfrm>
          <a:custGeom>
            <a:avLst/>
            <a:gdLst/>
            <a:ahLst/>
            <a:cxnLst/>
            <a:rect l="l" t="t" r="r" b="b"/>
            <a:pathLst>
              <a:path w="1780822" h="153596">
                <a:moveTo>
                  <a:pt x="0" y="0"/>
                </a:moveTo>
                <a:lnTo>
                  <a:pt x="1780822" y="0"/>
                </a:lnTo>
                <a:lnTo>
                  <a:pt x="1780822" y="153596"/>
                </a:lnTo>
                <a:lnTo>
                  <a:pt x="0" y="153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89" y="394512"/>
            <a:ext cx="12890715" cy="9517835"/>
          </a:xfrm>
          <a:custGeom>
            <a:avLst/>
            <a:gdLst/>
            <a:ahLst/>
            <a:cxnLst/>
            <a:rect l="l" t="t" r="r" b="b"/>
            <a:pathLst>
              <a:path w="12890715" h="9517835">
                <a:moveTo>
                  <a:pt x="0" y="0"/>
                </a:moveTo>
                <a:lnTo>
                  <a:pt x="12890716" y="0"/>
                </a:lnTo>
                <a:lnTo>
                  <a:pt x="12890716" y="9517835"/>
                </a:lnTo>
                <a:lnTo>
                  <a:pt x="0" y="95178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3185" b="-228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0" y="3431631"/>
            <a:ext cx="14920509" cy="6855369"/>
          </a:xfrm>
          <a:custGeom>
            <a:avLst/>
            <a:gdLst/>
            <a:ahLst/>
            <a:cxnLst/>
            <a:rect l="l" t="t" r="r" b="b"/>
            <a:pathLst>
              <a:path w="14920509" h="6855369">
                <a:moveTo>
                  <a:pt x="0" y="0"/>
                </a:moveTo>
                <a:lnTo>
                  <a:pt x="14920509" y="0"/>
                </a:lnTo>
                <a:lnTo>
                  <a:pt x="14920509" y="6855369"/>
                </a:lnTo>
                <a:lnTo>
                  <a:pt x="0" y="6855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3171505" y="1172319"/>
            <a:ext cx="4278083" cy="1289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MAPPING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SKILLS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1727" y="1095741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17155" flipH="1">
            <a:off x="1101184" y="1694288"/>
            <a:ext cx="8612861" cy="7764516"/>
          </a:xfrm>
          <a:custGeom>
            <a:avLst/>
            <a:gdLst/>
            <a:ahLst/>
            <a:cxnLst/>
            <a:rect l="l" t="t" r="r" b="b"/>
            <a:pathLst>
              <a:path w="8612861" h="7764516">
                <a:moveTo>
                  <a:pt x="8612861" y="0"/>
                </a:moveTo>
                <a:lnTo>
                  <a:pt x="0" y="0"/>
                </a:lnTo>
                <a:lnTo>
                  <a:pt x="0" y="7764515"/>
                </a:lnTo>
                <a:lnTo>
                  <a:pt x="8612861" y="7764515"/>
                </a:lnTo>
                <a:lnTo>
                  <a:pt x="86128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49801">
            <a:off x="4343248" y="710584"/>
            <a:ext cx="1149262" cy="1240769"/>
          </a:xfrm>
          <a:custGeom>
            <a:avLst/>
            <a:gdLst/>
            <a:ahLst/>
            <a:cxnLst/>
            <a:rect l="l" t="t" r="r" b="b"/>
            <a:pathLst>
              <a:path w="1149262" h="1240769">
                <a:moveTo>
                  <a:pt x="0" y="0"/>
                </a:moveTo>
                <a:lnTo>
                  <a:pt x="1149262" y="0"/>
                </a:lnTo>
                <a:lnTo>
                  <a:pt x="1149262" y="1240768"/>
                </a:lnTo>
                <a:lnTo>
                  <a:pt x="0" y="1240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60630">
            <a:off x="1526788" y="7942652"/>
            <a:ext cx="1678244" cy="1027225"/>
          </a:xfrm>
          <a:custGeom>
            <a:avLst/>
            <a:gdLst/>
            <a:ahLst/>
            <a:cxnLst/>
            <a:rect l="l" t="t" r="r" b="b"/>
            <a:pathLst>
              <a:path w="1678244" h="1027225">
                <a:moveTo>
                  <a:pt x="0" y="0"/>
                </a:moveTo>
                <a:lnTo>
                  <a:pt x="1678244" y="0"/>
                </a:lnTo>
                <a:lnTo>
                  <a:pt x="1678244" y="1027225"/>
                </a:lnTo>
                <a:lnTo>
                  <a:pt x="0" y="102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87901" flipH="1">
            <a:off x="16879848" y="5622387"/>
            <a:ext cx="517744" cy="562766"/>
          </a:xfrm>
          <a:custGeom>
            <a:avLst/>
            <a:gdLst/>
            <a:ahLst/>
            <a:cxnLst/>
            <a:rect l="l" t="t" r="r" b="b"/>
            <a:pathLst>
              <a:path w="517744" h="562766">
                <a:moveTo>
                  <a:pt x="517744" y="0"/>
                </a:moveTo>
                <a:lnTo>
                  <a:pt x="0" y="0"/>
                </a:lnTo>
                <a:lnTo>
                  <a:pt x="0" y="562766"/>
                </a:lnTo>
                <a:lnTo>
                  <a:pt x="517744" y="562766"/>
                </a:lnTo>
                <a:lnTo>
                  <a:pt x="51774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6364" y="1572614"/>
            <a:ext cx="13472936" cy="8979765"/>
          </a:xfrm>
          <a:custGeom>
            <a:avLst/>
            <a:gdLst/>
            <a:ahLst/>
            <a:cxnLst/>
            <a:rect l="l" t="t" r="r" b="b"/>
            <a:pathLst>
              <a:path w="13472936" h="8979765">
                <a:moveTo>
                  <a:pt x="0" y="0"/>
                </a:moveTo>
                <a:lnTo>
                  <a:pt x="13472936" y="0"/>
                </a:lnTo>
                <a:lnTo>
                  <a:pt x="13472936" y="8979765"/>
                </a:lnTo>
                <a:lnTo>
                  <a:pt x="0" y="8979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8253420" y="1812907"/>
            <a:ext cx="7325204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ABOUT 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8125" y="3065537"/>
            <a:ext cx="6195295" cy="469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4"/>
              </a:lnSpc>
            </a:pPr>
            <a:r>
              <a:rPr lang="en-US" sz="4985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MISSION STATEMENT </a:t>
            </a:r>
          </a:p>
          <a:p>
            <a:pPr algn="ctr">
              <a:lnSpc>
                <a:spcPts val="5109"/>
              </a:lnSpc>
            </a:pPr>
            <a:r>
              <a:rPr lang="en-US" sz="468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provide guide dogs to blind children and young adults to foster independence and mobility.</a:t>
            </a:r>
          </a:p>
          <a:p>
            <a:pPr algn="l">
              <a:lnSpc>
                <a:spcPts val="5109"/>
              </a:lnSpc>
            </a:pPr>
            <a:endParaRPr lang="en-US" sz="4687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1483" y="173259"/>
            <a:ext cx="16867155" cy="4554132"/>
          </a:xfrm>
          <a:custGeom>
            <a:avLst/>
            <a:gdLst/>
            <a:ahLst/>
            <a:cxnLst/>
            <a:rect l="l" t="t" r="r" b="b"/>
            <a:pathLst>
              <a:path w="16867155" h="4554132">
                <a:moveTo>
                  <a:pt x="0" y="0"/>
                </a:moveTo>
                <a:lnTo>
                  <a:pt x="16867155" y="0"/>
                </a:lnTo>
                <a:lnTo>
                  <a:pt x="16867155" y="4554132"/>
                </a:lnTo>
                <a:lnTo>
                  <a:pt x="0" y="455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6667" y="3196204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949934" y="2122793"/>
            <a:ext cx="7457966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PROCESS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36804"/>
            <a:ext cx="525538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GUIDE DOG SCHOOL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086350"/>
            <a:ext cx="18288000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 month of intensive training at Mira Canada normally in July.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At guide dog school, students learn essential skills to work safely and effectively with their guide dogs, including: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Guide Dog Handling: Commands for directing the dog, reinforcing positive behaviors, and managing distractions.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Bonding and Communication: Building a strong relationship with the guide dog through trust and clear communication.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Daily Care: Feeding, grooming, and maintaining the dog’s health and well-being.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Orientation &amp; Mobility: Navigating different environments with the guide dog’s assistance safely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780" y="437282"/>
            <a:ext cx="4621039" cy="3465780"/>
          </a:xfrm>
          <a:custGeom>
            <a:avLst/>
            <a:gdLst/>
            <a:ahLst/>
            <a:cxnLst/>
            <a:rect l="l" t="t" r="r" b="b"/>
            <a:pathLst>
              <a:path w="4621039" h="3465780">
                <a:moveTo>
                  <a:pt x="0" y="0"/>
                </a:moveTo>
                <a:lnTo>
                  <a:pt x="4621039" y="0"/>
                </a:lnTo>
                <a:lnTo>
                  <a:pt x="4621039" y="3465780"/>
                </a:lnTo>
                <a:lnTo>
                  <a:pt x="0" y="3465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0712" y="437282"/>
            <a:ext cx="2599335" cy="3465780"/>
          </a:xfrm>
          <a:custGeom>
            <a:avLst/>
            <a:gdLst/>
            <a:ahLst/>
            <a:cxnLst/>
            <a:rect l="l" t="t" r="r" b="b"/>
            <a:pathLst>
              <a:path w="2599335" h="3465780">
                <a:moveTo>
                  <a:pt x="0" y="0"/>
                </a:moveTo>
                <a:lnTo>
                  <a:pt x="2599335" y="0"/>
                </a:lnTo>
                <a:lnTo>
                  <a:pt x="2599335" y="3465780"/>
                </a:lnTo>
                <a:lnTo>
                  <a:pt x="0" y="3465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A29871A-7767-1A24-7B90-D238241C9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Process – Guide Dog School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0519" y="713200"/>
            <a:ext cx="15666360" cy="1958295"/>
          </a:xfrm>
          <a:custGeom>
            <a:avLst/>
            <a:gdLst/>
            <a:ahLst/>
            <a:cxnLst/>
            <a:rect l="l" t="t" r="r" b="b"/>
            <a:pathLst>
              <a:path w="15666360" h="1958295">
                <a:moveTo>
                  <a:pt x="0" y="0"/>
                </a:moveTo>
                <a:lnTo>
                  <a:pt x="15666360" y="0"/>
                </a:lnTo>
                <a:lnTo>
                  <a:pt x="15666360" y="1958295"/>
                </a:lnTo>
                <a:lnTo>
                  <a:pt x="0" y="1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279164" y="3332453"/>
            <a:ext cx="5260009" cy="5239462"/>
            <a:chOff x="0" y="0"/>
            <a:chExt cx="6502400" cy="6477000"/>
          </a:xfrm>
        </p:grpSpPr>
        <p:sp>
          <p:nvSpPr>
            <p:cNvPr id="5" name="Freeform 5" descr="A child - Elijah, with their Mira guide dog, Maple on a trail in the mountains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16746" r="223" b="-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05586">
            <a:off x="14232970" y="6910379"/>
            <a:ext cx="3148113" cy="1160867"/>
          </a:xfrm>
          <a:custGeom>
            <a:avLst/>
            <a:gdLst/>
            <a:ahLst/>
            <a:cxnLst/>
            <a:rect l="l" t="t" r="r" b="b"/>
            <a:pathLst>
              <a:path w="3148113" h="1160867">
                <a:moveTo>
                  <a:pt x="0" y="0"/>
                </a:moveTo>
                <a:lnTo>
                  <a:pt x="3148113" y="0"/>
                </a:lnTo>
                <a:lnTo>
                  <a:pt x="3148113" y="1160867"/>
                </a:lnTo>
                <a:lnTo>
                  <a:pt x="0" y="1160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53285">
            <a:off x="16811173" y="3138095"/>
            <a:ext cx="1742351" cy="1664671"/>
          </a:xfrm>
          <a:custGeom>
            <a:avLst/>
            <a:gdLst/>
            <a:ahLst/>
            <a:cxnLst/>
            <a:rect l="l" t="t" r="r" b="b"/>
            <a:pathLst>
              <a:path w="1742351" h="1664671">
                <a:moveTo>
                  <a:pt x="0" y="0"/>
                </a:moveTo>
                <a:lnTo>
                  <a:pt x="1742352" y="0"/>
                </a:lnTo>
                <a:lnTo>
                  <a:pt x="1742352" y="1664671"/>
                </a:lnTo>
                <a:lnTo>
                  <a:pt x="0" y="1664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8327" y="9249018"/>
            <a:ext cx="2919358" cy="492642"/>
          </a:xfrm>
          <a:custGeom>
            <a:avLst/>
            <a:gdLst/>
            <a:ahLst/>
            <a:cxnLst/>
            <a:rect l="l" t="t" r="r" b="b"/>
            <a:pathLst>
              <a:path w="2919358" h="492642">
                <a:moveTo>
                  <a:pt x="0" y="0"/>
                </a:moveTo>
                <a:lnTo>
                  <a:pt x="2919357" y="0"/>
                </a:lnTo>
                <a:lnTo>
                  <a:pt x="2919357" y="492641"/>
                </a:lnTo>
                <a:lnTo>
                  <a:pt x="0" y="492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7505456" y="3332453"/>
            <a:ext cx="5260009" cy="5239462"/>
            <a:chOff x="0" y="0"/>
            <a:chExt cx="6502400" cy="6477000"/>
          </a:xfrm>
        </p:grpSpPr>
        <p:sp>
          <p:nvSpPr>
            <p:cNvPr id="11" name="Freeform 11" descr="a child, Shaelin and her Mira guide dog Guiro on a bridge with a city in the background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2"/>
              <a:stretch>
                <a:fillRect l="223" t="-16746" r="223" b="-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4619" y="9249018"/>
            <a:ext cx="2919358" cy="492642"/>
          </a:xfrm>
          <a:custGeom>
            <a:avLst/>
            <a:gdLst/>
            <a:ahLst/>
            <a:cxnLst/>
            <a:rect l="l" t="t" r="r" b="b"/>
            <a:pathLst>
              <a:path w="2919358" h="492642">
                <a:moveTo>
                  <a:pt x="0" y="0"/>
                </a:moveTo>
                <a:lnTo>
                  <a:pt x="2919358" y="0"/>
                </a:lnTo>
                <a:lnTo>
                  <a:pt x="2919358" y="492641"/>
                </a:lnTo>
                <a:lnTo>
                  <a:pt x="0" y="492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4883157" y="1409700"/>
            <a:ext cx="11924307" cy="7493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RECENT GRADUATES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8255" y="8657640"/>
            <a:ext cx="5390919" cy="5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4501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ELIJAH, AGE 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4547" y="8657640"/>
            <a:ext cx="5390919" cy="59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4501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SHAELIN, AGE 14</a:t>
            </a:r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824035">
            <a:off x="13370683" y="3021226"/>
            <a:ext cx="1393169" cy="1514314"/>
          </a:xfrm>
          <a:custGeom>
            <a:avLst/>
            <a:gdLst/>
            <a:ahLst/>
            <a:cxnLst/>
            <a:rect l="l" t="t" r="r" b="b"/>
            <a:pathLst>
              <a:path w="1393169" h="1514314">
                <a:moveTo>
                  <a:pt x="0" y="0"/>
                </a:moveTo>
                <a:lnTo>
                  <a:pt x="1393168" y="0"/>
                </a:lnTo>
                <a:lnTo>
                  <a:pt x="1393168" y="1514314"/>
                </a:lnTo>
                <a:lnTo>
                  <a:pt x="0" y="1514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804">
            <a:off x="3904960" y="3971780"/>
            <a:ext cx="1742351" cy="1664671"/>
          </a:xfrm>
          <a:custGeom>
            <a:avLst/>
            <a:gdLst/>
            <a:ahLst/>
            <a:cxnLst/>
            <a:rect l="l" t="t" r="r" b="b"/>
            <a:pathLst>
              <a:path w="1742351" h="1664671">
                <a:moveTo>
                  <a:pt x="0" y="0"/>
                </a:moveTo>
                <a:lnTo>
                  <a:pt x="1742351" y="0"/>
                </a:lnTo>
                <a:lnTo>
                  <a:pt x="1742351" y="1664671"/>
                </a:lnTo>
                <a:lnTo>
                  <a:pt x="0" y="1664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686" y="393039"/>
            <a:ext cx="8740899" cy="2327264"/>
          </a:xfrm>
          <a:custGeom>
            <a:avLst/>
            <a:gdLst/>
            <a:ahLst/>
            <a:cxnLst/>
            <a:rect l="l" t="t" r="r" b="b"/>
            <a:pathLst>
              <a:path w="8740899" h="2327264">
                <a:moveTo>
                  <a:pt x="0" y="0"/>
                </a:moveTo>
                <a:lnTo>
                  <a:pt x="8740899" y="0"/>
                </a:lnTo>
                <a:lnTo>
                  <a:pt x="8740899" y="2327264"/>
                </a:lnTo>
                <a:lnTo>
                  <a:pt x="0" y="2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1717951" y="1210622"/>
            <a:ext cx="6030772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CHOPINE</a:t>
            </a:r>
          </a:p>
        </p:txBody>
      </p:sp>
      <p:grpSp>
        <p:nvGrpSpPr>
          <p:cNvPr id="5" name="Group 5" descr="A black dog with long hair laying on a wooden deck"/>
          <p:cNvGrpSpPr>
            <a:grpSpLocks noChangeAspect="1"/>
          </p:cNvGrpSpPr>
          <p:nvPr/>
        </p:nvGrpSpPr>
        <p:grpSpPr>
          <a:xfrm>
            <a:off x="12556689" y="393039"/>
            <a:ext cx="4372837" cy="4355756"/>
            <a:chOff x="0" y="0"/>
            <a:chExt cx="6502400" cy="6477000"/>
          </a:xfrm>
        </p:grpSpPr>
        <p:sp>
          <p:nvSpPr>
            <p:cNvPr id="6" name="Freeform 6" descr="A large dog sitting on a wooden deck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t="-16746" r="223" b="-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 descr="A black dog with long hair laying in the grass with her tongue hanging out. "/>
          <p:cNvGrpSpPr>
            <a:grpSpLocks noChangeAspect="1"/>
          </p:cNvGrpSpPr>
          <p:nvPr/>
        </p:nvGrpSpPr>
        <p:grpSpPr>
          <a:xfrm>
            <a:off x="10713792" y="5420264"/>
            <a:ext cx="4372837" cy="4355756"/>
            <a:chOff x="0" y="0"/>
            <a:chExt cx="6502400" cy="6477000"/>
          </a:xfrm>
        </p:grpSpPr>
        <p:sp>
          <p:nvSpPr>
            <p:cNvPr id="9" name="Freeform 9" descr="A dog sitting in the grass with its tongue out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16746" r="223" b="-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 descr="A closeup up a black dog looking up with her mouth open and her bottom teeth showing with a goofy look on her face"/>
          <p:cNvGrpSpPr>
            <a:grpSpLocks noChangeAspect="1"/>
          </p:cNvGrpSpPr>
          <p:nvPr/>
        </p:nvGrpSpPr>
        <p:grpSpPr>
          <a:xfrm>
            <a:off x="1028700" y="5666263"/>
            <a:ext cx="4372837" cy="4355756"/>
            <a:chOff x="0" y="0"/>
            <a:chExt cx="6502400" cy="6477000"/>
          </a:xfrm>
        </p:grpSpPr>
        <p:sp>
          <p:nvSpPr>
            <p:cNvPr id="12" name="Freeform 12" descr="A dog is looking up at the camera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t="-16665" r="223" b="-166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63651">
            <a:off x="15138432" y="5932366"/>
            <a:ext cx="1739291" cy="1418972"/>
          </a:xfrm>
          <a:custGeom>
            <a:avLst/>
            <a:gdLst/>
            <a:ahLst/>
            <a:cxnLst/>
            <a:rect l="l" t="t" r="r" b="b"/>
            <a:pathLst>
              <a:path w="1739291" h="1418972">
                <a:moveTo>
                  <a:pt x="0" y="0"/>
                </a:moveTo>
                <a:lnTo>
                  <a:pt x="1739292" y="0"/>
                </a:lnTo>
                <a:lnTo>
                  <a:pt x="1739292" y="1418972"/>
                </a:lnTo>
                <a:lnTo>
                  <a:pt x="0" y="1418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81520" flipH="1">
            <a:off x="9443905" y="8398666"/>
            <a:ext cx="641143" cy="696894"/>
          </a:xfrm>
          <a:custGeom>
            <a:avLst/>
            <a:gdLst/>
            <a:ahLst/>
            <a:cxnLst/>
            <a:rect l="l" t="t" r="r" b="b"/>
            <a:pathLst>
              <a:path w="641143" h="696894">
                <a:moveTo>
                  <a:pt x="641142" y="0"/>
                </a:moveTo>
                <a:lnTo>
                  <a:pt x="0" y="0"/>
                </a:lnTo>
                <a:lnTo>
                  <a:pt x="0" y="696894"/>
                </a:lnTo>
                <a:lnTo>
                  <a:pt x="641142" y="696894"/>
                </a:lnTo>
                <a:lnTo>
                  <a:pt x="6411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824035">
            <a:off x="11512206" y="2706267"/>
            <a:ext cx="759126" cy="825137"/>
          </a:xfrm>
          <a:custGeom>
            <a:avLst/>
            <a:gdLst/>
            <a:ahLst/>
            <a:cxnLst/>
            <a:rect l="l" t="t" r="r" b="b"/>
            <a:pathLst>
              <a:path w="759126" h="825137">
                <a:moveTo>
                  <a:pt x="0" y="0"/>
                </a:moveTo>
                <a:lnTo>
                  <a:pt x="759126" y="0"/>
                </a:lnTo>
                <a:lnTo>
                  <a:pt x="759126" y="825137"/>
                </a:lnTo>
                <a:lnTo>
                  <a:pt x="0" y="825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 descr="a black dog with long hair sitting in front of a blue door"/>
          <p:cNvGrpSpPr>
            <a:grpSpLocks noChangeAspect="1"/>
          </p:cNvGrpSpPr>
          <p:nvPr/>
        </p:nvGrpSpPr>
        <p:grpSpPr>
          <a:xfrm>
            <a:off x="5703163" y="3242386"/>
            <a:ext cx="4372837" cy="4355756"/>
            <a:chOff x="0" y="0"/>
            <a:chExt cx="6502400" cy="6477000"/>
          </a:xfrm>
        </p:grpSpPr>
        <p:sp>
          <p:nvSpPr>
            <p:cNvPr id="18" name="Freeform 18" descr="A dog sitting in front of a blue door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6"/>
              <a:stretch>
                <a:fillRect l="223" r="223" b="-33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A905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1521" y="896657"/>
            <a:ext cx="8740899" cy="2327264"/>
          </a:xfrm>
          <a:custGeom>
            <a:avLst/>
            <a:gdLst/>
            <a:ahLst/>
            <a:cxnLst/>
            <a:rect l="l" t="t" r="r" b="b"/>
            <a:pathLst>
              <a:path w="8740899" h="2327264">
                <a:moveTo>
                  <a:pt x="0" y="0"/>
                </a:moveTo>
                <a:lnTo>
                  <a:pt x="8740900" y="0"/>
                </a:lnTo>
                <a:lnTo>
                  <a:pt x="8740900" y="2327264"/>
                </a:lnTo>
                <a:lnTo>
                  <a:pt x="0" y="2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93792">
            <a:off x="14180741" y="4213774"/>
            <a:ext cx="1989153" cy="2983729"/>
          </a:xfrm>
          <a:custGeom>
            <a:avLst/>
            <a:gdLst/>
            <a:ahLst/>
            <a:cxnLst/>
            <a:rect l="l" t="t" r="r" b="b"/>
            <a:pathLst>
              <a:path w="1989153" h="2983729">
                <a:moveTo>
                  <a:pt x="0" y="0"/>
                </a:moveTo>
                <a:lnTo>
                  <a:pt x="1989153" y="0"/>
                </a:lnTo>
                <a:lnTo>
                  <a:pt x="1989153" y="2983729"/>
                </a:lnTo>
                <a:lnTo>
                  <a:pt x="0" y="29837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289544">
            <a:off x="2843093" y="2930761"/>
            <a:ext cx="1683124" cy="2524686"/>
          </a:xfrm>
          <a:custGeom>
            <a:avLst/>
            <a:gdLst/>
            <a:ahLst/>
            <a:cxnLst/>
            <a:rect l="l" t="t" r="r" b="b"/>
            <a:pathLst>
              <a:path w="1683124" h="2524686">
                <a:moveTo>
                  <a:pt x="0" y="0"/>
                </a:moveTo>
                <a:lnTo>
                  <a:pt x="1683124" y="0"/>
                </a:lnTo>
                <a:lnTo>
                  <a:pt x="1683124" y="2524686"/>
                </a:lnTo>
                <a:lnTo>
                  <a:pt x="0" y="2524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880105">
            <a:off x="3529536" y="7288536"/>
            <a:ext cx="1147261" cy="1720891"/>
          </a:xfrm>
          <a:custGeom>
            <a:avLst/>
            <a:gdLst/>
            <a:ahLst/>
            <a:cxnLst/>
            <a:rect l="l" t="t" r="r" b="b"/>
            <a:pathLst>
              <a:path w="1147261" h="1720891">
                <a:moveTo>
                  <a:pt x="0" y="0"/>
                </a:moveTo>
                <a:lnTo>
                  <a:pt x="1147261" y="0"/>
                </a:lnTo>
                <a:lnTo>
                  <a:pt x="1147261" y="1720891"/>
                </a:lnTo>
                <a:lnTo>
                  <a:pt x="0" y="1720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6033786" y="1714240"/>
            <a:ext cx="6030772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QUESTIONS</a:t>
            </a:r>
          </a:p>
        </p:txBody>
      </p:sp>
      <p:sp>
        <p:nvSpPr>
          <p:cNvPr id="7" name="Freeform 7" descr="a bernese mountain dog sitting with it's head turned to the side"/>
          <p:cNvSpPr/>
          <p:nvPr/>
        </p:nvSpPr>
        <p:spPr>
          <a:xfrm>
            <a:off x="2063534" y="3184592"/>
            <a:ext cx="10660274" cy="7102408"/>
          </a:xfrm>
          <a:custGeom>
            <a:avLst/>
            <a:gdLst/>
            <a:ahLst/>
            <a:cxnLst/>
            <a:rect l="l" t="t" r="r" b="b"/>
            <a:pathLst>
              <a:path w="10660274" h="7102408">
                <a:moveTo>
                  <a:pt x="0" y="0"/>
                </a:moveTo>
                <a:lnTo>
                  <a:pt x="10660275" y="0"/>
                </a:lnTo>
                <a:lnTo>
                  <a:pt x="10660275" y="7102408"/>
                </a:lnTo>
                <a:lnTo>
                  <a:pt x="0" y="7102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4449556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81581" y="4088336"/>
            <a:ext cx="824853" cy="824853"/>
          </a:xfrm>
          <a:custGeom>
            <a:avLst/>
            <a:gdLst/>
            <a:ahLst/>
            <a:cxnLst/>
            <a:rect l="l" t="t" r="r" b="b"/>
            <a:pathLst>
              <a:path w="824853" h="824853">
                <a:moveTo>
                  <a:pt x="0" y="0"/>
                </a:moveTo>
                <a:lnTo>
                  <a:pt x="824853" y="0"/>
                </a:lnTo>
                <a:lnTo>
                  <a:pt x="824853" y="824853"/>
                </a:lnTo>
                <a:lnTo>
                  <a:pt x="0" y="824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6384" y="5379143"/>
            <a:ext cx="835246" cy="835246"/>
          </a:xfrm>
          <a:custGeom>
            <a:avLst/>
            <a:gdLst/>
            <a:ahLst/>
            <a:cxnLst/>
            <a:rect l="l" t="t" r="r" b="b"/>
            <a:pathLst>
              <a:path w="835246" h="835246">
                <a:moveTo>
                  <a:pt x="0" y="0"/>
                </a:moveTo>
                <a:lnTo>
                  <a:pt x="835246" y="0"/>
                </a:lnTo>
                <a:lnTo>
                  <a:pt x="835246" y="835246"/>
                </a:lnTo>
                <a:lnTo>
                  <a:pt x="0" y="835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58242" y="6719214"/>
            <a:ext cx="671531" cy="911955"/>
          </a:xfrm>
          <a:custGeom>
            <a:avLst/>
            <a:gdLst/>
            <a:ahLst/>
            <a:cxnLst/>
            <a:rect l="l" t="t" r="r" b="b"/>
            <a:pathLst>
              <a:path w="671531" h="911955">
                <a:moveTo>
                  <a:pt x="0" y="0"/>
                </a:moveTo>
                <a:lnTo>
                  <a:pt x="671530" y="0"/>
                </a:lnTo>
                <a:lnTo>
                  <a:pt x="671530" y="911955"/>
                </a:lnTo>
                <a:lnTo>
                  <a:pt x="0" y="911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983540" y="1498759"/>
            <a:ext cx="8320921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CONTACT US</a:t>
            </a:r>
          </a:p>
        </p:txBody>
      </p:sp>
      <p:sp>
        <p:nvSpPr>
          <p:cNvPr id="8" name="Freeform 8" descr="mira foundation usa guide dogs for blind children"/>
          <p:cNvSpPr/>
          <p:nvPr/>
        </p:nvSpPr>
        <p:spPr>
          <a:xfrm>
            <a:off x="1028700" y="3638733"/>
            <a:ext cx="7606086" cy="4284762"/>
          </a:xfrm>
          <a:custGeom>
            <a:avLst/>
            <a:gdLst/>
            <a:ahLst/>
            <a:cxnLst/>
            <a:rect l="l" t="t" r="r" b="b"/>
            <a:pathLst>
              <a:path w="7606086" h="4284762">
                <a:moveTo>
                  <a:pt x="0" y="0"/>
                </a:moveTo>
                <a:lnTo>
                  <a:pt x="7606086" y="0"/>
                </a:lnTo>
                <a:lnTo>
                  <a:pt x="7606086" y="4284762"/>
                </a:lnTo>
                <a:lnTo>
                  <a:pt x="0" y="4284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711861" y="4238514"/>
            <a:ext cx="598048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info@mirausa.org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11861" y="5561211"/>
            <a:ext cx="598048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www.mirausa.org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11861" y="6641021"/>
            <a:ext cx="598048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510 NW Broad St.</a:t>
            </a:r>
          </a:p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Southern Pines, NC 28387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2760" y="1382027"/>
            <a:ext cx="8740899" cy="2327264"/>
          </a:xfrm>
          <a:custGeom>
            <a:avLst/>
            <a:gdLst/>
            <a:ahLst/>
            <a:cxnLst/>
            <a:rect l="l" t="t" r="r" b="b"/>
            <a:pathLst>
              <a:path w="8740899" h="2327264">
                <a:moveTo>
                  <a:pt x="0" y="0"/>
                </a:moveTo>
                <a:lnTo>
                  <a:pt x="8740899" y="0"/>
                </a:lnTo>
                <a:lnTo>
                  <a:pt x="8740899" y="2327265"/>
                </a:lnTo>
                <a:lnTo>
                  <a:pt x="0" y="2327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93792">
            <a:off x="6034892" y="4850363"/>
            <a:ext cx="1211368" cy="1817052"/>
          </a:xfrm>
          <a:custGeom>
            <a:avLst/>
            <a:gdLst/>
            <a:ahLst/>
            <a:cxnLst/>
            <a:rect l="l" t="t" r="r" b="b"/>
            <a:pathLst>
              <a:path w="1211368" h="1817052">
                <a:moveTo>
                  <a:pt x="0" y="0"/>
                </a:moveTo>
                <a:lnTo>
                  <a:pt x="1211369" y="0"/>
                </a:lnTo>
                <a:lnTo>
                  <a:pt x="1211369" y="1817053"/>
                </a:lnTo>
                <a:lnTo>
                  <a:pt x="0" y="1817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289544">
            <a:off x="3632494" y="4136483"/>
            <a:ext cx="710515" cy="1065772"/>
          </a:xfrm>
          <a:custGeom>
            <a:avLst/>
            <a:gdLst/>
            <a:ahLst/>
            <a:cxnLst/>
            <a:rect l="l" t="t" r="r" b="b"/>
            <a:pathLst>
              <a:path w="710515" h="1065772">
                <a:moveTo>
                  <a:pt x="0" y="0"/>
                </a:moveTo>
                <a:lnTo>
                  <a:pt x="710515" y="0"/>
                </a:lnTo>
                <a:lnTo>
                  <a:pt x="710515" y="1065772"/>
                </a:lnTo>
                <a:lnTo>
                  <a:pt x="0" y="1065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69369"/>
            <a:ext cx="7622163" cy="10179851"/>
          </a:xfrm>
          <a:custGeom>
            <a:avLst/>
            <a:gdLst/>
            <a:ahLst/>
            <a:cxnLst/>
            <a:rect l="l" t="t" r="r" b="b"/>
            <a:pathLst>
              <a:path w="7622163" h="10179851">
                <a:moveTo>
                  <a:pt x="0" y="0"/>
                </a:moveTo>
                <a:lnTo>
                  <a:pt x="7622163" y="0"/>
                </a:lnTo>
                <a:lnTo>
                  <a:pt x="7622163" y="10179851"/>
                </a:lnTo>
                <a:lnTo>
                  <a:pt x="0" y="10179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880105">
            <a:off x="821661" y="6237422"/>
            <a:ext cx="584210" cy="876315"/>
          </a:xfrm>
          <a:custGeom>
            <a:avLst/>
            <a:gdLst/>
            <a:ahLst/>
            <a:cxnLst/>
            <a:rect l="l" t="t" r="r" b="b"/>
            <a:pathLst>
              <a:path w="584210" h="876315">
                <a:moveTo>
                  <a:pt x="0" y="0"/>
                </a:moveTo>
                <a:lnTo>
                  <a:pt x="584210" y="0"/>
                </a:lnTo>
                <a:lnTo>
                  <a:pt x="584210" y="876315"/>
                </a:lnTo>
                <a:lnTo>
                  <a:pt x="0" y="876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905025" y="2199610"/>
            <a:ext cx="6030772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WHY US</a:t>
            </a:r>
          </a:p>
        </p:txBody>
      </p: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684821" y="6076950"/>
            <a:ext cx="8116141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Seeing Eye - Starts at age 16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Guide Dogs of America - Starts at age 18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Guiding Eyes for the Blind - Starts at age 16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Dogs, Inc - Starts at age 15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Freedom Guide Dogs - Starts at age 15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Guide Dogs for the Blind - Starts at age 18</a:t>
            </a: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196322" y="2832702"/>
            <a:ext cx="734872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Mira USA starts accepting application when a child turns 9 but pairing begins at age 11 all the way through age 17. </a:t>
            </a:r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684821" y="5361874"/>
            <a:ext cx="734872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dirty="0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OTHER SCHOOLS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6322" y="400050"/>
            <a:ext cx="7348728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dirty="0">
                <a:solidFill>
                  <a:srgbClr val="E18F02"/>
                </a:solidFill>
                <a:latin typeface="Tahoma Bold"/>
                <a:ea typeface="Tahoma Bold"/>
                <a:cs typeface="Tahoma Bold"/>
                <a:sym typeface="Tahoma Bold"/>
              </a:rPr>
              <a:t>WE ARE THE FIRST ORGANIZATION TO GIVE GUIDE DOGS TO CHILDREN BETWEEN THE AGES OF 11 AND 17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5443460" y="428111"/>
            <a:ext cx="16575745" cy="4475451"/>
          </a:xfrm>
          <a:custGeom>
            <a:avLst/>
            <a:gdLst/>
            <a:ahLst/>
            <a:cxnLst/>
            <a:rect l="l" t="t" r="r" b="b"/>
            <a:pathLst>
              <a:path w="16575745" h="4475451">
                <a:moveTo>
                  <a:pt x="16575745" y="0"/>
                </a:moveTo>
                <a:lnTo>
                  <a:pt x="0" y="0"/>
                </a:lnTo>
                <a:lnTo>
                  <a:pt x="0" y="4475451"/>
                </a:lnTo>
                <a:lnTo>
                  <a:pt x="16575745" y="4475451"/>
                </a:lnTo>
                <a:lnTo>
                  <a:pt x="165757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80154">
            <a:off x="5606753" y="8813264"/>
            <a:ext cx="818867" cy="890072"/>
          </a:xfrm>
          <a:custGeom>
            <a:avLst/>
            <a:gdLst/>
            <a:ahLst/>
            <a:cxnLst/>
            <a:rect l="l" t="t" r="r" b="b"/>
            <a:pathLst>
              <a:path w="818867" h="890072">
                <a:moveTo>
                  <a:pt x="0" y="0"/>
                </a:moveTo>
                <a:lnTo>
                  <a:pt x="818867" y="0"/>
                </a:lnTo>
                <a:lnTo>
                  <a:pt x="818867" y="890072"/>
                </a:lnTo>
                <a:lnTo>
                  <a:pt x="0" y="890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76263" flipH="1">
            <a:off x="16133852" y="1913007"/>
            <a:ext cx="641143" cy="696894"/>
          </a:xfrm>
          <a:custGeom>
            <a:avLst/>
            <a:gdLst/>
            <a:ahLst/>
            <a:cxnLst/>
            <a:rect l="l" t="t" r="r" b="b"/>
            <a:pathLst>
              <a:path w="641143" h="696894">
                <a:moveTo>
                  <a:pt x="641143" y="0"/>
                </a:moveTo>
                <a:lnTo>
                  <a:pt x="0" y="0"/>
                </a:lnTo>
                <a:lnTo>
                  <a:pt x="0" y="696894"/>
                </a:lnTo>
                <a:lnTo>
                  <a:pt x="641143" y="696894"/>
                </a:lnTo>
                <a:lnTo>
                  <a:pt x="6411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6138" flipH="1">
            <a:off x="12643950" y="596109"/>
            <a:ext cx="594735" cy="646451"/>
          </a:xfrm>
          <a:custGeom>
            <a:avLst/>
            <a:gdLst/>
            <a:ahLst/>
            <a:cxnLst/>
            <a:rect l="l" t="t" r="r" b="b"/>
            <a:pathLst>
              <a:path w="594735" h="646451">
                <a:moveTo>
                  <a:pt x="594735" y="0"/>
                </a:moveTo>
                <a:lnTo>
                  <a:pt x="0" y="0"/>
                </a:lnTo>
                <a:lnTo>
                  <a:pt x="0" y="646451"/>
                </a:lnTo>
                <a:lnTo>
                  <a:pt x="594735" y="646451"/>
                </a:lnTo>
                <a:lnTo>
                  <a:pt x="5947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7585" y="4159047"/>
            <a:ext cx="7559818" cy="5669863"/>
          </a:xfrm>
          <a:custGeom>
            <a:avLst/>
            <a:gdLst/>
            <a:ahLst/>
            <a:cxnLst/>
            <a:rect l="l" t="t" r="r" b="b"/>
            <a:pathLst>
              <a:path w="7559818" h="5669863">
                <a:moveTo>
                  <a:pt x="0" y="0"/>
                </a:moveTo>
                <a:lnTo>
                  <a:pt x="7559818" y="0"/>
                </a:lnTo>
                <a:lnTo>
                  <a:pt x="7559818" y="5669863"/>
                </a:lnTo>
                <a:lnTo>
                  <a:pt x="0" y="5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194653" y="1746047"/>
            <a:ext cx="9316638" cy="20701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FOUNDATION MIRA - CANADA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9810" y="5885275"/>
            <a:ext cx="9481107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Located in Quebec, Canada.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Have been placing guide dogs with children for over 30 years. 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Where they breed and train the guide dogs.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Where the Mira USA guide dog school is located.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9689" y="5517338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0" y="0"/>
                </a:moveTo>
                <a:lnTo>
                  <a:pt x="2021909" y="0"/>
                </a:lnTo>
                <a:lnTo>
                  <a:pt x="2021909" y="1281385"/>
                </a:lnTo>
                <a:lnTo>
                  <a:pt x="0" y="1281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671761" y="5300593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2021909" y="0"/>
                </a:moveTo>
                <a:lnTo>
                  <a:pt x="0" y="0"/>
                </a:lnTo>
                <a:lnTo>
                  <a:pt x="0" y="1281385"/>
                </a:lnTo>
                <a:lnTo>
                  <a:pt x="2021909" y="1281385"/>
                </a:lnTo>
                <a:lnTo>
                  <a:pt x="202190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310" y="2903180"/>
            <a:ext cx="7386292" cy="6093691"/>
          </a:xfrm>
          <a:custGeom>
            <a:avLst/>
            <a:gdLst/>
            <a:ahLst/>
            <a:cxnLst/>
            <a:rect l="l" t="t" r="r" b="b"/>
            <a:pathLst>
              <a:path w="7386292" h="6093691">
                <a:moveTo>
                  <a:pt x="0" y="0"/>
                </a:moveTo>
                <a:lnTo>
                  <a:pt x="7386292" y="0"/>
                </a:lnTo>
                <a:lnTo>
                  <a:pt x="7386292" y="6093691"/>
                </a:lnTo>
                <a:lnTo>
                  <a:pt x="0" y="6093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3540" y="1409700"/>
            <a:ext cx="8320921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MIRA DOGS</a:t>
            </a:r>
          </a:p>
        </p:txBody>
      </p: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19592" y="9234996"/>
            <a:ext cx="3318973" cy="695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 Bold"/>
                <a:ea typeface="Tahoma Bold"/>
                <a:cs typeface="Tahoma Bold"/>
                <a:sym typeface="Tahoma Bold"/>
              </a:rPr>
              <a:t>Labrador</a:t>
            </a:r>
          </a:p>
        </p:txBody>
      </p: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144886" y="3532280"/>
            <a:ext cx="3644214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VERY RECEPTIVE TO THEIR ENVIRONMENT</a:t>
            </a: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805602" y="7741550"/>
            <a:ext cx="4322781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ALWAYS READY TO ASSIST AND GUIDE THEIR MASTER </a:t>
            </a:r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8623" y="5619079"/>
            <a:ext cx="2842555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GREAT SELF-CONFIDENCE </a:t>
            </a:r>
          </a:p>
        </p:txBody>
      </p:sp>
      <p:sp>
        <p:nvSpPr>
          <p:cNvPr id="12" name="TextBox 1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5565989" y="5813127"/>
            <a:ext cx="2100396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EASY TO LIVE WITH</a:t>
            </a:r>
          </a:p>
        </p:txBody>
      </p: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8623" y="7741550"/>
            <a:ext cx="456914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THEY FORGIVE EASILY, MAKING FOR A FRIENDLY DOG</a:t>
            </a:r>
          </a:p>
        </p:txBody>
      </p:sp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28700" y="3532280"/>
            <a:ext cx="347876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HARD-WORKING DOG WITH A HEART OF GOLD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9689" y="5517338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0" y="0"/>
                </a:moveTo>
                <a:lnTo>
                  <a:pt x="2021909" y="0"/>
                </a:lnTo>
                <a:lnTo>
                  <a:pt x="2021909" y="1281385"/>
                </a:lnTo>
                <a:lnTo>
                  <a:pt x="0" y="1281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671761" y="5300593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2021909" y="0"/>
                </a:moveTo>
                <a:lnTo>
                  <a:pt x="0" y="0"/>
                </a:lnTo>
                <a:lnTo>
                  <a:pt x="0" y="1281385"/>
                </a:lnTo>
                <a:lnTo>
                  <a:pt x="2021909" y="1281385"/>
                </a:lnTo>
                <a:lnTo>
                  <a:pt x="202190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8940" y="3327190"/>
            <a:ext cx="9803776" cy="5661681"/>
          </a:xfrm>
          <a:custGeom>
            <a:avLst/>
            <a:gdLst/>
            <a:ahLst/>
            <a:cxnLst/>
            <a:rect l="l" t="t" r="r" b="b"/>
            <a:pathLst>
              <a:path w="9803776" h="5661681">
                <a:moveTo>
                  <a:pt x="0" y="0"/>
                </a:moveTo>
                <a:lnTo>
                  <a:pt x="9803776" y="0"/>
                </a:lnTo>
                <a:lnTo>
                  <a:pt x="9803776" y="5661681"/>
                </a:lnTo>
                <a:lnTo>
                  <a:pt x="0" y="5661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3540" y="1498759"/>
            <a:ext cx="8320921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MIRA DOGS</a:t>
            </a:r>
          </a:p>
        </p:txBody>
      </p: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5656628" y="9258300"/>
            <a:ext cx="7647832" cy="695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 Bold"/>
                <a:ea typeface="Tahoma Bold"/>
                <a:cs typeface="Tahoma Bold"/>
                <a:sym typeface="Tahoma Bold"/>
              </a:rPr>
              <a:t>Bernese Mountain Dog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44886" y="3532280"/>
            <a:ext cx="36442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UNPARALLELED INTELLIGENCE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04077" y="7136130"/>
            <a:ext cx="5183923" cy="212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GREAT ABILITY TO UNDERSTAND AND ANALYZE PROBLEMS ARISING FROM COMPLEX SITUATIONS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8623" y="5619079"/>
            <a:ext cx="2899736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FAITHFUL COMPANIONS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84195" y="5293160"/>
            <a:ext cx="2648865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NATURALLY VIGILANT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8234" y="7741550"/>
            <a:ext cx="4289536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INSTINCTIVELY PROTECTIVE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532280"/>
            <a:ext cx="3269679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CONTINUALLY SEEK HUMAN CONTACT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931059"/>
            <a:ext cx="3839243" cy="5725984"/>
          </a:xfrm>
          <a:custGeom>
            <a:avLst/>
            <a:gdLst/>
            <a:ahLst/>
            <a:cxnLst/>
            <a:rect l="l" t="t" r="r" b="b"/>
            <a:pathLst>
              <a:path w="3839243" h="5725984">
                <a:moveTo>
                  <a:pt x="0" y="0"/>
                </a:moveTo>
                <a:lnTo>
                  <a:pt x="3839243" y="0"/>
                </a:lnTo>
                <a:lnTo>
                  <a:pt x="3839243" y="5725984"/>
                </a:lnTo>
                <a:lnTo>
                  <a:pt x="0" y="57259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0828" b="-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67643" y="3765720"/>
            <a:ext cx="4020357" cy="6056662"/>
          </a:xfrm>
          <a:custGeom>
            <a:avLst/>
            <a:gdLst/>
            <a:ahLst/>
            <a:cxnLst/>
            <a:rect l="l" t="t" r="r" b="b"/>
            <a:pathLst>
              <a:path w="4020357" h="6056662">
                <a:moveTo>
                  <a:pt x="0" y="0"/>
                </a:moveTo>
                <a:lnTo>
                  <a:pt x="4020357" y="0"/>
                </a:lnTo>
                <a:lnTo>
                  <a:pt x="4020357" y="6056662"/>
                </a:lnTo>
                <a:lnTo>
                  <a:pt x="0" y="605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3732" y="3465424"/>
            <a:ext cx="5085567" cy="6356958"/>
          </a:xfrm>
          <a:custGeom>
            <a:avLst/>
            <a:gdLst/>
            <a:ahLst/>
            <a:cxnLst/>
            <a:rect l="l" t="t" r="r" b="b"/>
            <a:pathLst>
              <a:path w="5085567" h="6356958">
                <a:moveTo>
                  <a:pt x="0" y="0"/>
                </a:moveTo>
                <a:lnTo>
                  <a:pt x="5085566" y="0"/>
                </a:lnTo>
                <a:lnTo>
                  <a:pt x="508556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696131">
            <a:off x="11789522" y="4159336"/>
            <a:ext cx="2418917" cy="1895826"/>
          </a:xfrm>
          <a:custGeom>
            <a:avLst/>
            <a:gdLst/>
            <a:ahLst/>
            <a:cxnLst/>
            <a:rect l="l" t="t" r="r" b="b"/>
            <a:pathLst>
              <a:path w="2418917" h="1895826">
                <a:moveTo>
                  <a:pt x="0" y="0"/>
                </a:moveTo>
                <a:lnTo>
                  <a:pt x="2418917" y="0"/>
                </a:lnTo>
                <a:lnTo>
                  <a:pt x="2418917" y="1895826"/>
                </a:lnTo>
                <a:lnTo>
                  <a:pt x="0" y="1895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983540" y="1498759"/>
            <a:ext cx="8320921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MIRA DOGS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280749" flipH="1">
            <a:off x="2896403" y="3419280"/>
            <a:ext cx="2418917" cy="1895826"/>
          </a:xfrm>
          <a:custGeom>
            <a:avLst/>
            <a:gdLst/>
            <a:ahLst/>
            <a:cxnLst/>
            <a:rect l="l" t="t" r="r" b="b"/>
            <a:pathLst>
              <a:path w="2418917" h="1895826">
                <a:moveTo>
                  <a:pt x="2418917" y="0"/>
                </a:moveTo>
                <a:lnTo>
                  <a:pt x="0" y="0"/>
                </a:lnTo>
                <a:lnTo>
                  <a:pt x="0" y="1895827"/>
                </a:lnTo>
                <a:lnTo>
                  <a:pt x="2418917" y="1895827"/>
                </a:lnTo>
                <a:lnTo>
                  <a:pt x="24189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810670" y="2875270"/>
            <a:ext cx="4071690" cy="695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 Bold"/>
                <a:ea typeface="Tahoma Bold"/>
                <a:cs typeface="Tahoma Bold"/>
                <a:sym typeface="Tahoma Bold"/>
              </a:rPr>
              <a:t>LABERNESE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 flipH="1">
            <a:off x="7934541" y="5432456"/>
            <a:ext cx="2418917" cy="1895826"/>
          </a:xfrm>
          <a:custGeom>
            <a:avLst/>
            <a:gdLst/>
            <a:ahLst/>
            <a:cxnLst/>
            <a:rect l="l" t="t" r="r" b="b"/>
            <a:pathLst>
              <a:path w="2418917" h="1895826">
                <a:moveTo>
                  <a:pt x="2418918" y="0"/>
                </a:moveTo>
                <a:lnTo>
                  <a:pt x="0" y="0"/>
                </a:lnTo>
                <a:lnTo>
                  <a:pt x="0" y="1895826"/>
                </a:lnTo>
                <a:lnTo>
                  <a:pt x="2418918" y="1895826"/>
                </a:lnTo>
                <a:lnTo>
                  <a:pt x="2418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9191" y="3026889"/>
            <a:ext cx="6154178" cy="4158732"/>
          </a:xfrm>
          <a:custGeom>
            <a:avLst/>
            <a:gdLst/>
            <a:ahLst/>
            <a:cxnLst/>
            <a:rect l="l" t="t" r="r" b="b"/>
            <a:pathLst>
              <a:path w="6154178" h="4158732">
                <a:moveTo>
                  <a:pt x="0" y="0"/>
                </a:moveTo>
                <a:lnTo>
                  <a:pt x="6154178" y="0"/>
                </a:lnTo>
                <a:lnTo>
                  <a:pt x="6154178" y="4158733"/>
                </a:lnTo>
                <a:lnTo>
                  <a:pt x="0" y="4158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71511" y="5289795"/>
            <a:ext cx="6087789" cy="4076974"/>
          </a:xfrm>
          <a:custGeom>
            <a:avLst/>
            <a:gdLst/>
            <a:ahLst/>
            <a:cxnLst/>
            <a:rect l="l" t="t" r="r" b="b"/>
            <a:pathLst>
              <a:path w="6087789" h="4076974">
                <a:moveTo>
                  <a:pt x="0" y="0"/>
                </a:moveTo>
                <a:lnTo>
                  <a:pt x="6087789" y="0"/>
                </a:lnTo>
                <a:lnTo>
                  <a:pt x="6087789" y="4076974"/>
                </a:lnTo>
                <a:lnTo>
                  <a:pt x="0" y="40769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4983540" y="1498759"/>
            <a:ext cx="8320921" cy="831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MIRA DOGS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1614" y="3581620"/>
            <a:ext cx="862471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Born &amp; stay by their mother’s side for 9 weeks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8647" y="8400706"/>
            <a:ext cx="862471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Placed with foster families for 12-18 months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9705" y="78159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4220">
            <a:off x="15684465" y="1137799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 flipH="1">
            <a:off x="6900978" y="4921428"/>
            <a:ext cx="2243022" cy="1757968"/>
          </a:xfrm>
          <a:custGeom>
            <a:avLst/>
            <a:gdLst/>
            <a:ahLst/>
            <a:cxnLst/>
            <a:rect l="l" t="t" r="r" b="b"/>
            <a:pathLst>
              <a:path w="2243022" h="1757968">
                <a:moveTo>
                  <a:pt x="2243022" y="0"/>
                </a:moveTo>
                <a:lnTo>
                  <a:pt x="0" y="0"/>
                </a:lnTo>
                <a:lnTo>
                  <a:pt x="0" y="1757968"/>
                </a:lnTo>
                <a:lnTo>
                  <a:pt x="2243022" y="1757968"/>
                </a:lnTo>
                <a:lnTo>
                  <a:pt x="22430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954" y="2885975"/>
            <a:ext cx="6322129" cy="4272227"/>
          </a:xfrm>
          <a:custGeom>
            <a:avLst/>
            <a:gdLst/>
            <a:ahLst/>
            <a:cxnLst/>
            <a:rect l="l" t="t" r="r" b="b"/>
            <a:pathLst>
              <a:path w="6322129" h="4272227">
                <a:moveTo>
                  <a:pt x="0" y="0"/>
                </a:moveTo>
                <a:lnTo>
                  <a:pt x="6322129" y="0"/>
                </a:lnTo>
                <a:lnTo>
                  <a:pt x="6322129" y="4272227"/>
                </a:lnTo>
                <a:lnTo>
                  <a:pt x="0" y="42722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33" r="-703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6894" y="4783570"/>
            <a:ext cx="7792406" cy="4474730"/>
          </a:xfrm>
          <a:custGeom>
            <a:avLst/>
            <a:gdLst/>
            <a:ahLst/>
            <a:cxnLst/>
            <a:rect l="l" t="t" r="r" b="b"/>
            <a:pathLst>
              <a:path w="7792406" h="4474730">
                <a:moveTo>
                  <a:pt x="0" y="0"/>
                </a:moveTo>
                <a:lnTo>
                  <a:pt x="7792406" y="0"/>
                </a:lnTo>
                <a:lnTo>
                  <a:pt x="7792406" y="4474730"/>
                </a:lnTo>
                <a:lnTo>
                  <a:pt x="0" y="4474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3540" y="1498759"/>
            <a:ext cx="8320921" cy="83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8000" spc="-24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MIRA DOGS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5552" y="3080857"/>
            <a:ext cx="8624717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At 1 year old - Return to Mira and are evaluated to determine program assignment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1739" y="8267700"/>
            <a:ext cx="773226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3-8 months of training </a:t>
            </a:r>
          </a:p>
          <a:p>
            <a:pPr algn="r">
              <a:lnSpc>
                <a:spcPts val="3959"/>
              </a:lnSpc>
            </a:pPr>
            <a:r>
              <a:rPr lang="en-US" sz="3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depending on program selection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4068CA-C1F0-AC37-2098-BBDF1FC055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Mira Dog Birth – 1 year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779</Words>
  <Application>Microsoft Office PowerPoint</Application>
  <PresentationFormat>Custom</PresentationFormat>
  <Paragraphs>125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 (MS)</vt:lpstr>
      <vt:lpstr>Tahoma</vt:lpstr>
      <vt:lpstr>Calibri</vt:lpstr>
      <vt:lpstr>Arial</vt:lpstr>
      <vt:lpstr>Tahoma Bold</vt:lpstr>
      <vt:lpstr>Office Theme</vt:lpstr>
      <vt:lpstr>MIRA FOUNDATION USA, INC.</vt:lpstr>
      <vt:lpstr>ABOUT US</vt:lpstr>
      <vt:lpstr>WHY US</vt:lpstr>
      <vt:lpstr>FOUNDATION MIRA - CANADA</vt:lpstr>
      <vt:lpstr>Labrador</vt:lpstr>
      <vt:lpstr>Bernese Mountain Dog</vt:lpstr>
      <vt:lpstr>LABERNESE</vt:lpstr>
      <vt:lpstr>MIRA DOGS</vt:lpstr>
      <vt:lpstr>Mira Dog Birth – 1 year</vt:lpstr>
      <vt:lpstr>3 PROGRAMS</vt:lpstr>
      <vt:lpstr>DID YOU KNOW?</vt:lpstr>
      <vt:lpstr>CANDIDATE GUIDELINES</vt:lpstr>
      <vt:lpstr>The Process – Initial Application</vt:lpstr>
      <vt:lpstr>The Process – Evaluation Weekend</vt:lpstr>
      <vt:lpstr>The Process – O&amp;M Evaluation Explained</vt:lpstr>
      <vt:lpstr>AUDITORY SKILLS</vt:lpstr>
      <vt:lpstr>KINESTHETIC SKILLS</vt:lpstr>
      <vt:lpstr>ENVIRONMENTAL &amp; SPATIAL CONCEPTS</vt:lpstr>
      <vt:lpstr>MAPPING SKILLS</vt:lpstr>
      <vt:lpstr>The Process – Guide Dog School</vt:lpstr>
      <vt:lpstr>RECENT GRADUATES</vt:lpstr>
      <vt:lpstr>CHOPINE</vt:lpstr>
      <vt:lpstr>QUESTIONS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AERAccessible Mira USA Presentation</dc:title>
  <dc:creator>Bonnie Archibald</dc:creator>
  <cp:lastModifiedBy>Bonnie Archibald</cp:lastModifiedBy>
  <cp:revision>2</cp:revision>
  <dcterms:created xsi:type="dcterms:W3CDTF">2006-08-16T00:00:00Z</dcterms:created>
  <dcterms:modified xsi:type="dcterms:W3CDTF">2026-03-17T15:18:07Z</dcterms:modified>
  <dc:identifier>DAG0mOvhAjA</dc:identifier>
</cp:coreProperties>
</file>